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7" d="100"/>
          <a:sy n="57" d="100"/>
        </p:scale>
        <p:origin x="-756" y="-78"/>
      </p:cViewPr>
      <p:guideLst>
        <p:guide orient="horz" pos="2592"/>
        <p:guide pos="460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IN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1400" b="0" strike="noStrike" spc="-1">
                <a:latin typeface="Times New Roman"/>
              </a:rPr>
              <a:t> 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IN" sz="1400" b="0" strike="noStrike" spc="-1">
                <a:latin typeface="Times New Roman"/>
              </a:rPr>
              <a:t> 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IN" sz="1400" b="0" strike="noStrike" spc="-1">
                <a:latin typeface="Times New Roman"/>
              </a:rPr>
              <a:t> 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46C8FD46-210F-4D74-805F-7DB7DE764B9C}" type="slidenum">
              <a:rPr lang="en-IN" sz="1400" b="0" strike="noStrike" spc="-1">
                <a:latin typeface="Times New Roman"/>
              </a:rPr>
              <a:pPr algn="r"/>
              <a:t>‹#›</a:t>
            </a:fld>
            <a:endParaRPr lang="en-IN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5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A73C7C83-7CE0-4B76-B92B-73573F358A38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pPr algn="r">
                <a:lnSpc>
                  <a:spcPct val="100000"/>
                </a:lnSpc>
              </a:pPr>
              <a:t>1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6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C278FBB-31D1-46D2-9328-61BBD402F651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pPr algn="r">
                <a:lnSpc>
                  <a:spcPct val="100000"/>
                </a:lnSpc>
              </a:pPr>
              <a:t>2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6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E411C0D-2E4F-4F63-B3EF-AB3E9DDFA96F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pPr algn="r">
                <a:lnSpc>
                  <a:spcPct val="100000"/>
                </a:lnSpc>
              </a:pPr>
              <a:t>3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6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07E7C8D5-BAB9-45E0-92FC-5A0D8B819A49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pPr algn="r">
                <a:lnSpc>
                  <a:spcPct val="100000"/>
                </a:lnSpc>
              </a:pPr>
              <a:t>4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7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6063C0FC-7F7F-4BB4-9F59-FE7810CFFF40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pPr algn="r">
                <a:lnSpc>
                  <a:spcPct val="100000"/>
                </a:lnSpc>
              </a:pPr>
              <a:t>5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7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6CD32E09-142E-4A14-8915-02BA6F6054F5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pPr algn="r">
                <a:lnSpc>
                  <a:spcPct val="100000"/>
                </a:lnSpc>
              </a:pPr>
              <a:t>6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7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3B2E929-76EB-4A79-8987-B58F15239198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pPr algn="r">
                <a:lnSpc>
                  <a:spcPct val="100000"/>
                </a:lnSpc>
              </a:pPr>
              <a:t>7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8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B2ACE8EF-368E-4DCE-8C49-5C2363FF3944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pPr algn="r">
                <a:lnSpc>
                  <a:spcPct val="100000"/>
                </a:lnSpc>
              </a:pPr>
              <a:t>8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8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34D4E13-A306-4EFA-B545-C2C2FF69E660}" type="slidenum">
              <a:rPr lang="en-IN" sz="1200" b="0" strike="noStrike" spc="-1">
                <a:solidFill>
                  <a:srgbClr val="000000"/>
                </a:solidFill>
                <a:latin typeface="+mn-lt"/>
                <a:ea typeface="+mn-ea"/>
              </a:rPr>
              <a:pPr algn="r">
                <a:lnSpc>
                  <a:spcPct val="100000"/>
                </a:lnSpc>
              </a:pPr>
              <a:t>9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IN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IN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IN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IN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IN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IN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IN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IN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IN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IN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IN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4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0"/>
          <p:cNvPicPr/>
          <p:nvPr/>
        </p:nvPicPr>
        <p:blipFill>
          <a:blip r:embed="rId3" cstate="print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45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6" name="Image 1"/>
          <p:cNvPicPr/>
          <p:nvPr/>
        </p:nvPicPr>
        <p:blipFill>
          <a:blip r:embed="rId4" cstate="print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>
            <a:noFill/>
          </a:ln>
        </p:spPr>
      </p:pic>
      <p:sp>
        <p:nvSpPr>
          <p:cNvPr id="47" name="CustomShape 2"/>
          <p:cNvSpPr/>
          <p:nvPr/>
        </p:nvSpPr>
        <p:spPr>
          <a:xfrm>
            <a:off x="6319440" y="2962440"/>
            <a:ext cx="6665760" cy="832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6562"/>
              </a:lnSpc>
            </a:pPr>
            <a:r>
              <a:rPr lang="en-IN" sz="525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KEYLOGGERS</a:t>
            </a:r>
            <a:endParaRPr lang="en-IN" sz="5250" b="0" strike="noStrike" spc="-1"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6319440" y="4128840"/>
            <a:ext cx="747720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3498"/>
              </a:lnSpc>
            </a:pPr>
            <a:r>
              <a:rPr lang="en-US" sz="2190" b="0" strike="noStrike" spc="-1">
                <a:latin typeface="Arial"/>
              </a:rPr>
              <a:t>Mohamed Hassan 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49" name="CustomShape 4"/>
          <p:cNvSpPr/>
          <p:nvPr/>
        </p:nvSpPr>
        <p:spPr>
          <a:xfrm>
            <a:off x="6319440" y="4822920"/>
            <a:ext cx="747720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3498"/>
              </a:lnSpc>
            </a:pPr>
            <a:r>
              <a:rPr lang="en-IN" sz="219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 Aalim Muhammed Salegh College of Engineering - CSE</a:t>
            </a:r>
            <a:endParaRPr lang="en-IN" sz="219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6856C73-5B95-2E8E-AF1F-D905C4D9FFB2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7367880"/>
          </a:xfrm>
        </p:spPr>
        <p:txBody>
          <a:bodyPr>
            <a:normAutofit/>
          </a:bodyPr>
          <a:lstStyle/>
          <a:p>
            <a:pPr marL="457200" lvl="1" indent="0" algn="ctr">
              <a:buNone/>
            </a:pPr>
            <a:r>
              <a:rPr lang="en-US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xmlns="" val="1513898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Image 0"/>
          <p:cNvPicPr/>
          <p:nvPr/>
        </p:nvPicPr>
        <p:blipFill>
          <a:blip r:embed="rId3" cstate="print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51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2" name="Image 1"/>
          <p:cNvPicPr/>
          <p:nvPr/>
        </p:nvPicPr>
        <p:blipFill>
          <a:blip r:embed="rId4" cstate="print"/>
          <a:stretch/>
        </p:blipFill>
        <p:spPr>
          <a:xfrm>
            <a:off x="10972800" y="0"/>
            <a:ext cx="3657240" cy="8229240"/>
          </a:xfrm>
          <a:prstGeom prst="rect">
            <a:avLst/>
          </a:prstGeom>
          <a:ln>
            <a:noFill/>
          </a:ln>
        </p:spPr>
      </p:pic>
      <p:sp>
        <p:nvSpPr>
          <p:cNvPr id="53" name="CustomShape 2"/>
          <p:cNvSpPr/>
          <p:nvPr/>
        </p:nvSpPr>
        <p:spPr>
          <a:xfrm>
            <a:off x="833040" y="169344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5468"/>
              </a:lnSpc>
            </a:pPr>
            <a:r>
              <a:rPr lang="en-IN" sz="438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Problem Statement</a:t>
            </a:r>
            <a:endParaRPr lang="en-IN" sz="4380" b="0" strike="noStrike" spc="-1">
              <a:latin typeface="Arial"/>
            </a:endParaRPr>
          </a:p>
        </p:txBody>
      </p:sp>
      <p:sp>
        <p:nvSpPr>
          <p:cNvPr id="54" name="CustomShape 3"/>
          <p:cNvSpPr/>
          <p:nvPr/>
        </p:nvSpPr>
        <p:spPr>
          <a:xfrm>
            <a:off x="833040" y="289440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" name="CustomShape 4"/>
          <p:cNvSpPr/>
          <p:nvPr/>
        </p:nvSpPr>
        <p:spPr>
          <a:xfrm>
            <a:off x="1015560" y="2936160"/>
            <a:ext cx="135000" cy="41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ts val="3280"/>
              </a:lnSpc>
            </a:pPr>
            <a:r>
              <a:rPr lang="en-IN" sz="263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1</a:t>
            </a:r>
            <a:endParaRPr lang="en-IN" sz="2630" b="0" strike="noStrike" spc="-1">
              <a:latin typeface="Arial"/>
            </a:endParaRPr>
          </a:p>
        </p:txBody>
      </p:sp>
      <p:sp>
        <p:nvSpPr>
          <p:cNvPr id="56" name="CustomShape 5"/>
          <p:cNvSpPr/>
          <p:nvPr/>
        </p:nvSpPr>
        <p:spPr>
          <a:xfrm>
            <a:off x="1555200" y="297072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Data Breaches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57" name="CustomShape 6"/>
          <p:cNvSpPr/>
          <p:nvPr/>
        </p:nvSpPr>
        <p:spPr>
          <a:xfrm>
            <a:off x="1555200" y="3451320"/>
            <a:ext cx="3819600" cy="142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Keyloggers contribute to an increase in data breaches and unauthorized access to personal and confidential information.</a:t>
            </a:r>
            <a:endParaRPr lang="en-IN" sz="1750" b="0" strike="noStrike" spc="-1">
              <a:latin typeface="Arial"/>
            </a:endParaRPr>
          </a:p>
        </p:txBody>
      </p:sp>
      <p:sp>
        <p:nvSpPr>
          <p:cNvPr id="58" name="CustomShape 7"/>
          <p:cNvSpPr/>
          <p:nvPr/>
        </p:nvSpPr>
        <p:spPr>
          <a:xfrm>
            <a:off x="5597640" y="289440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" name="CustomShape 8"/>
          <p:cNvSpPr/>
          <p:nvPr/>
        </p:nvSpPr>
        <p:spPr>
          <a:xfrm>
            <a:off x="5750280" y="2936160"/>
            <a:ext cx="193680" cy="41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ts val="3280"/>
              </a:lnSpc>
            </a:pPr>
            <a:r>
              <a:rPr lang="en-IN" sz="263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2</a:t>
            </a:r>
            <a:endParaRPr lang="en-IN" sz="2630" b="0" strike="noStrike" spc="-1">
              <a:latin typeface="Arial"/>
            </a:endParaRPr>
          </a:p>
        </p:txBody>
      </p:sp>
      <p:sp>
        <p:nvSpPr>
          <p:cNvPr id="60" name="CustomShape 9"/>
          <p:cNvSpPr/>
          <p:nvPr/>
        </p:nvSpPr>
        <p:spPr>
          <a:xfrm>
            <a:off x="6319440" y="297072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Privacy Violation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61" name="CustomShape 10"/>
          <p:cNvSpPr/>
          <p:nvPr/>
        </p:nvSpPr>
        <p:spPr>
          <a:xfrm>
            <a:off x="6319440" y="3451320"/>
            <a:ext cx="3819600" cy="142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They compromise privacy by capturing sensitive information such as passwords, credit card details, and personal messages.</a:t>
            </a:r>
            <a:endParaRPr lang="en-IN" sz="1750" b="0" strike="noStrike" spc="-1">
              <a:latin typeface="Arial"/>
            </a:endParaRPr>
          </a:p>
        </p:txBody>
      </p:sp>
      <p:sp>
        <p:nvSpPr>
          <p:cNvPr id="62" name="CustomShape 11"/>
          <p:cNvSpPr/>
          <p:nvPr/>
        </p:nvSpPr>
        <p:spPr>
          <a:xfrm>
            <a:off x="833040" y="526860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" name="CustomShape 12"/>
          <p:cNvSpPr/>
          <p:nvPr/>
        </p:nvSpPr>
        <p:spPr>
          <a:xfrm>
            <a:off x="983160" y="5310360"/>
            <a:ext cx="199440" cy="41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ts val="3280"/>
              </a:lnSpc>
            </a:pPr>
            <a:r>
              <a:rPr lang="en-IN" sz="263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3</a:t>
            </a:r>
            <a:endParaRPr lang="en-IN" sz="2630" b="0" strike="noStrike" spc="-1">
              <a:latin typeface="Arial"/>
            </a:endParaRPr>
          </a:p>
        </p:txBody>
      </p:sp>
      <p:sp>
        <p:nvSpPr>
          <p:cNvPr id="64" name="CustomShape 13"/>
          <p:cNvSpPr/>
          <p:nvPr/>
        </p:nvSpPr>
        <p:spPr>
          <a:xfrm>
            <a:off x="1555200" y="534492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Financial Loss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65" name="CustomShape 14"/>
          <p:cNvSpPr/>
          <p:nvPr/>
        </p:nvSpPr>
        <p:spPr>
          <a:xfrm>
            <a:off x="1555200" y="5825520"/>
            <a:ext cx="8583840" cy="71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Individuals and organizations face the risk of financial loss due to fraudulent activities enabled by keyloggers.</a:t>
            </a:r>
            <a:endParaRPr lang="en-IN" sz="175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 0"/>
          <p:cNvPicPr/>
          <p:nvPr/>
        </p:nvPicPr>
        <p:blipFill>
          <a:blip r:embed="rId3" cstate="print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67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" name="CustomShape 2"/>
          <p:cNvSpPr/>
          <p:nvPr/>
        </p:nvSpPr>
        <p:spPr>
          <a:xfrm>
            <a:off x="2037960" y="92952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5468"/>
              </a:lnSpc>
            </a:pPr>
            <a:r>
              <a:rPr lang="en-IN" sz="438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Proposed Solution</a:t>
            </a:r>
            <a:endParaRPr lang="en-IN" sz="4380" b="0" strike="noStrike" spc="-1">
              <a:latin typeface="Arial"/>
            </a:endParaRPr>
          </a:p>
        </p:txBody>
      </p:sp>
      <p:sp>
        <p:nvSpPr>
          <p:cNvPr id="69" name="CustomShape 3"/>
          <p:cNvSpPr/>
          <p:nvPr/>
        </p:nvSpPr>
        <p:spPr>
          <a:xfrm>
            <a:off x="2037960" y="2179440"/>
            <a:ext cx="280908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Behavior Monitoring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70" name="CustomShape 4"/>
          <p:cNvSpPr/>
          <p:nvPr/>
        </p:nvSpPr>
        <p:spPr>
          <a:xfrm>
            <a:off x="2037960" y="2748960"/>
            <a:ext cx="3156120" cy="142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Implementing behavior-based monitoring systems can help detect and prevent keylogger activities.</a:t>
            </a:r>
            <a:endParaRPr lang="en-IN" sz="1750" b="0" strike="noStrike" spc="-1">
              <a:latin typeface="Arial"/>
            </a:endParaRPr>
          </a:p>
        </p:txBody>
      </p:sp>
      <p:pic>
        <p:nvPicPr>
          <p:cNvPr id="71" name="Image 1"/>
          <p:cNvPicPr/>
          <p:nvPr/>
        </p:nvPicPr>
        <p:blipFill>
          <a:blip r:embed="rId4" cstate="print"/>
          <a:stretch/>
        </p:blipFill>
        <p:spPr>
          <a:xfrm>
            <a:off x="2037960" y="4420440"/>
            <a:ext cx="3156120" cy="2036880"/>
          </a:xfrm>
          <a:prstGeom prst="rect">
            <a:avLst/>
          </a:prstGeom>
          <a:ln>
            <a:noFill/>
          </a:ln>
        </p:spPr>
      </p:pic>
      <p:sp>
        <p:nvSpPr>
          <p:cNvPr id="72" name="CustomShape 5"/>
          <p:cNvSpPr/>
          <p:nvPr/>
        </p:nvSpPr>
        <p:spPr>
          <a:xfrm>
            <a:off x="5743800" y="2179440"/>
            <a:ext cx="294264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Advanced Encryption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73" name="CustomShape 6"/>
          <p:cNvSpPr/>
          <p:nvPr/>
        </p:nvSpPr>
        <p:spPr>
          <a:xfrm>
            <a:off x="5743800" y="2748960"/>
            <a:ext cx="3156120" cy="142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Utilizing advanced encryption methods for sensitive data can safeguard against keylogger attacks.</a:t>
            </a:r>
            <a:endParaRPr lang="en-IN" sz="1750" b="0" strike="noStrike" spc="-1">
              <a:latin typeface="Arial"/>
            </a:endParaRPr>
          </a:p>
        </p:txBody>
      </p:sp>
      <p:pic>
        <p:nvPicPr>
          <p:cNvPr id="74" name="Image 2"/>
          <p:cNvPicPr/>
          <p:nvPr/>
        </p:nvPicPr>
        <p:blipFill>
          <a:blip r:embed="rId5" cstate="print"/>
          <a:stretch/>
        </p:blipFill>
        <p:spPr>
          <a:xfrm>
            <a:off x="5743800" y="4420440"/>
            <a:ext cx="3156120" cy="1912320"/>
          </a:xfrm>
          <a:prstGeom prst="rect">
            <a:avLst/>
          </a:prstGeom>
          <a:ln>
            <a:noFill/>
          </a:ln>
        </p:spPr>
      </p:pic>
      <p:sp>
        <p:nvSpPr>
          <p:cNvPr id="75" name="CustomShape 7"/>
          <p:cNvSpPr/>
          <p:nvPr/>
        </p:nvSpPr>
        <p:spPr>
          <a:xfrm>
            <a:off x="9450000" y="2179440"/>
            <a:ext cx="3156120" cy="69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Multi-factor Authentication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76" name="CustomShape 8"/>
          <p:cNvSpPr/>
          <p:nvPr/>
        </p:nvSpPr>
        <p:spPr>
          <a:xfrm>
            <a:off x="9450000" y="3096000"/>
            <a:ext cx="3156120" cy="142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Enforcing multi-factor authentication adds an extra layer of security, mitigating the impact of keyloggers.</a:t>
            </a:r>
            <a:endParaRPr lang="en-IN" sz="1750" b="0" strike="noStrike" spc="-1">
              <a:latin typeface="Arial"/>
            </a:endParaRPr>
          </a:p>
        </p:txBody>
      </p:sp>
      <p:pic>
        <p:nvPicPr>
          <p:cNvPr id="77" name="Image 3"/>
          <p:cNvPicPr/>
          <p:nvPr/>
        </p:nvPicPr>
        <p:blipFill>
          <a:blip r:embed="rId6" cstate="print"/>
          <a:stretch/>
        </p:blipFill>
        <p:spPr>
          <a:xfrm>
            <a:off x="9450000" y="4767480"/>
            <a:ext cx="3156120" cy="2282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Image 0"/>
          <p:cNvPicPr/>
          <p:nvPr/>
        </p:nvPicPr>
        <p:blipFill>
          <a:blip r:embed="rId3" cstate="print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79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0" name="Image 1"/>
          <p:cNvPicPr/>
          <p:nvPr/>
        </p:nvPicPr>
        <p:blipFill>
          <a:blip r:embed="rId4" cstate="print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81" name="Custom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3"/>
          <p:cNvSpPr/>
          <p:nvPr/>
        </p:nvSpPr>
        <p:spPr>
          <a:xfrm>
            <a:off x="2037960" y="192780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5468"/>
              </a:lnSpc>
            </a:pPr>
            <a:r>
              <a:rPr lang="en-IN" sz="438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System Approach</a:t>
            </a:r>
            <a:endParaRPr lang="en-IN" sz="4380" b="0" strike="noStrike" spc="-1">
              <a:latin typeface="Arial"/>
            </a:endParaRPr>
          </a:p>
        </p:txBody>
      </p:sp>
      <p:pic>
        <p:nvPicPr>
          <p:cNvPr id="83" name="Image 2"/>
          <p:cNvPicPr/>
          <p:nvPr/>
        </p:nvPicPr>
        <p:blipFill>
          <a:blip r:embed="rId5" cstate="print"/>
          <a:stretch/>
        </p:blipFill>
        <p:spPr>
          <a:xfrm>
            <a:off x="2037960" y="2955600"/>
            <a:ext cx="3517560" cy="888480"/>
          </a:xfrm>
          <a:prstGeom prst="rect">
            <a:avLst/>
          </a:prstGeom>
          <a:ln>
            <a:noFill/>
          </a:ln>
        </p:spPr>
      </p:pic>
      <p:sp>
        <p:nvSpPr>
          <p:cNvPr id="84" name="CustomShape 4"/>
          <p:cNvSpPr/>
          <p:nvPr/>
        </p:nvSpPr>
        <p:spPr>
          <a:xfrm>
            <a:off x="2260080" y="417744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Threat Analysis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85" name="CustomShape 5"/>
          <p:cNvSpPr/>
          <p:nvPr/>
        </p:nvSpPr>
        <p:spPr>
          <a:xfrm>
            <a:off x="2260080" y="4657680"/>
            <a:ext cx="3073320" cy="142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Conduct a comprehensive assessment to identify potential vulnerabilities targeted by keyloggers.</a:t>
            </a:r>
            <a:endParaRPr lang="en-IN" sz="1750" b="0" strike="noStrike" spc="-1">
              <a:latin typeface="Arial"/>
            </a:endParaRPr>
          </a:p>
        </p:txBody>
      </p:sp>
      <p:pic>
        <p:nvPicPr>
          <p:cNvPr id="86" name="Image 3"/>
          <p:cNvPicPr/>
          <p:nvPr/>
        </p:nvPicPr>
        <p:blipFill>
          <a:blip r:embed="rId6" cstate="print"/>
          <a:stretch/>
        </p:blipFill>
        <p:spPr>
          <a:xfrm>
            <a:off x="5555880" y="2955600"/>
            <a:ext cx="3517920" cy="888480"/>
          </a:xfrm>
          <a:prstGeom prst="rect">
            <a:avLst/>
          </a:prstGeom>
          <a:ln>
            <a:noFill/>
          </a:ln>
        </p:spPr>
      </p:pic>
      <p:sp>
        <p:nvSpPr>
          <p:cNvPr id="87" name="CustomShape 6"/>
          <p:cNvSpPr/>
          <p:nvPr/>
        </p:nvSpPr>
        <p:spPr>
          <a:xfrm>
            <a:off x="5778360" y="417744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Security Protocols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88" name="CustomShape 7"/>
          <p:cNvSpPr/>
          <p:nvPr/>
        </p:nvSpPr>
        <p:spPr>
          <a:xfrm>
            <a:off x="5778360" y="4657680"/>
            <a:ext cx="3073320" cy="142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Implement robust security protocols, including firewalls and intrusion detection systems.</a:t>
            </a:r>
            <a:endParaRPr lang="en-IN" sz="1750" b="0" strike="noStrike" spc="-1">
              <a:latin typeface="Arial"/>
            </a:endParaRPr>
          </a:p>
        </p:txBody>
      </p:sp>
      <p:pic>
        <p:nvPicPr>
          <p:cNvPr id="89" name="Image 4"/>
          <p:cNvPicPr/>
          <p:nvPr/>
        </p:nvPicPr>
        <p:blipFill>
          <a:blip r:embed="rId7" cstate="print"/>
          <a:stretch/>
        </p:blipFill>
        <p:spPr>
          <a:xfrm>
            <a:off x="9074160" y="2955600"/>
            <a:ext cx="3517920" cy="888480"/>
          </a:xfrm>
          <a:prstGeom prst="rect">
            <a:avLst/>
          </a:prstGeom>
          <a:ln>
            <a:noFill/>
          </a:ln>
        </p:spPr>
      </p:pic>
      <p:sp>
        <p:nvSpPr>
          <p:cNvPr id="90" name="CustomShape 8"/>
          <p:cNvSpPr/>
          <p:nvPr/>
        </p:nvSpPr>
        <p:spPr>
          <a:xfrm>
            <a:off x="9296280" y="4177440"/>
            <a:ext cx="277704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User Education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91" name="CustomShape 9"/>
          <p:cNvSpPr/>
          <p:nvPr/>
        </p:nvSpPr>
        <p:spPr>
          <a:xfrm>
            <a:off x="9296280" y="4657680"/>
            <a:ext cx="3073320" cy="142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Education programs to increase awareness and promote safe digital practices among users.</a:t>
            </a:r>
            <a:endParaRPr lang="en-IN" sz="175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Image 0"/>
          <p:cNvPicPr/>
          <p:nvPr/>
        </p:nvPicPr>
        <p:blipFill>
          <a:blip r:embed="rId3" cstate="print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93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2"/>
          <p:cNvSpPr/>
          <p:nvPr/>
        </p:nvSpPr>
        <p:spPr>
          <a:xfrm>
            <a:off x="833040" y="925560"/>
            <a:ext cx="7719480" cy="69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5468"/>
              </a:lnSpc>
            </a:pPr>
            <a:r>
              <a:rPr lang="en-IN" sz="438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Algorithms and Deployment</a:t>
            </a:r>
            <a:endParaRPr lang="en-IN" sz="4380" b="0" strike="noStrike" spc="-1">
              <a:latin typeface="Arial"/>
            </a:endParaRPr>
          </a:p>
        </p:txBody>
      </p:sp>
      <p:sp>
        <p:nvSpPr>
          <p:cNvPr id="96" name="CustomShape 3"/>
          <p:cNvSpPr/>
          <p:nvPr/>
        </p:nvSpPr>
        <p:spPr>
          <a:xfrm>
            <a:off x="1144440" y="1953000"/>
            <a:ext cx="43920" cy="5350680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4"/>
          <p:cNvSpPr/>
          <p:nvPr/>
        </p:nvSpPr>
        <p:spPr>
          <a:xfrm>
            <a:off x="1416600" y="2354400"/>
            <a:ext cx="777240" cy="43920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5"/>
          <p:cNvSpPr/>
          <p:nvPr/>
        </p:nvSpPr>
        <p:spPr>
          <a:xfrm>
            <a:off x="916560" y="212652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6"/>
          <p:cNvSpPr/>
          <p:nvPr/>
        </p:nvSpPr>
        <p:spPr>
          <a:xfrm>
            <a:off x="1098720" y="2168280"/>
            <a:ext cx="135000" cy="41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ts val="3280"/>
              </a:lnSpc>
            </a:pPr>
            <a:r>
              <a:rPr lang="en-IN" sz="263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1</a:t>
            </a:r>
            <a:endParaRPr lang="en-IN" sz="2630" b="0" strike="noStrike" spc="-1">
              <a:latin typeface="Arial"/>
            </a:endParaRPr>
          </a:p>
        </p:txBody>
      </p:sp>
      <p:sp>
        <p:nvSpPr>
          <p:cNvPr id="100" name="CustomShape 7"/>
          <p:cNvSpPr/>
          <p:nvPr/>
        </p:nvSpPr>
        <p:spPr>
          <a:xfrm>
            <a:off x="2388600" y="2175120"/>
            <a:ext cx="329616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Algorithm Development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101" name="CustomShape 8"/>
          <p:cNvSpPr/>
          <p:nvPr/>
        </p:nvSpPr>
        <p:spPr>
          <a:xfrm>
            <a:off x="2388600" y="2655720"/>
            <a:ext cx="7750800" cy="71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Research and develop algorithms to detect and mitigate keylogger activities.</a:t>
            </a:r>
            <a:endParaRPr lang="en-IN" sz="1750" b="0" strike="noStrike" spc="-1">
              <a:latin typeface="Arial"/>
            </a:endParaRPr>
          </a:p>
        </p:txBody>
      </p:sp>
      <p:sp>
        <p:nvSpPr>
          <p:cNvPr id="102" name="CustomShape 9"/>
          <p:cNvSpPr/>
          <p:nvPr/>
        </p:nvSpPr>
        <p:spPr>
          <a:xfrm>
            <a:off x="1416600" y="4212000"/>
            <a:ext cx="777240" cy="43920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10"/>
          <p:cNvSpPr/>
          <p:nvPr/>
        </p:nvSpPr>
        <p:spPr>
          <a:xfrm>
            <a:off x="916560" y="398448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11"/>
          <p:cNvSpPr/>
          <p:nvPr/>
        </p:nvSpPr>
        <p:spPr>
          <a:xfrm>
            <a:off x="1069200" y="4026240"/>
            <a:ext cx="193680" cy="41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ts val="3280"/>
              </a:lnSpc>
            </a:pPr>
            <a:r>
              <a:rPr lang="en-IN" sz="263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2</a:t>
            </a:r>
            <a:endParaRPr lang="en-IN" sz="2630" b="0" strike="noStrike" spc="-1">
              <a:latin typeface="Arial"/>
            </a:endParaRPr>
          </a:p>
        </p:txBody>
      </p:sp>
      <p:sp>
        <p:nvSpPr>
          <p:cNvPr id="105" name="CustomShape 12"/>
          <p:cNvSpPr/>
          <p:nvPr/>
        </p:nvSpPr>
        <p:spPr>
          <a:xfrm>
            <a:off x="2388600" y="4033080"/>
            <a:ext cx="302976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Testing and Validation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106" name="CustomShape 13"/>
          <p:cNvSpPr/>
          <p:nvPr/>
        </p:nvSpPr>
        <p:spPr>
          <a:xfrm>
            <a:off x="2388600" y="4513320"/>
            <a:ext cx="7750800" cy="71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Thoroughly test the algorithms to ensure their effectiveness and reliability in real-world scenarios.</a:t>
            </a:r>
            <a:endParaRPr lang="en-IN" sz="1750" b="0" strike="noStrike" spc="-1">
              <a:latin typeface="Arial"/>
            </a:endParaRPr>
          </a:p>
        </p:txBody>
      </p:sp>
      <p:sp>
        <p:nvSpPr>
          <p:cNvPr id="107" name="CustomShape 14"/>
          <p:cNvSpPr/>
          <p:nvPr/>
        </p:nvSpPr>
        <p:spPr>
          <a:xfrm>
            <a:off x="1416600" y="6069960"/>
            <a:ext cx="777240" cy="43920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15"/>
          <p:cNvSpPr/>
          <p:nvPr/>
        </p:nvSpPr>
        <p:spPr>
          <a:xfrm>
            <a:off x="916560" y="584208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16"/>
          <p:cNvSpPr/>
          <p:nvPr/>
        </p:nvSpPr>
        <p:spPr>
          <a:xfrm>
            <a:off x="1066680" y="5883840"/>
            <a:ext cx="199440" cy="41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ts val="3280"/>
              </a:lnSpc>
            </a:pPr>
            <a:r>
              <a:rPr lang="en-IN" sz="263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3</a:t>
            </a:r>
            <a:endParaRPr lang="en-IN" sz="2630" b="0" strike="noStrike" spc="-1">
              <a:latin typeface="Arial"/>
            </a:endParaRPr>
          </a:p>
        </p:txBody>
      </p:sp>
      <p:sp>
        <p:nvSpPr>
          <p:cNvPr id="110" name="CustomShape 17"/>
          <p:cNvSpPr/>
          <p:nvPr/>
        </p:nvSpPr>
        <p:spPr>
          <a:xfrm>
            <a:off x="2388600" y="5890680"/>
            <a:ext cx="289404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Deployment Strategy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111" name="CustomShape 18"/>
          <p:cNvSpPr/>
          <p:nvPr/>
        </p:nvSpPr>
        <p:spPr>
          <a:xfrm>
            <a:off x="2388600" y="6371280"/>
            <a:ext cx="7750800" cy="71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Strategize the deployment process to seamlessly integrate security measures without disrupting operations.</a:t>
            </a:r>
            <a:endParaRPr lang="en-IN" sz="175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Image 0"/>
          <p:cNvPicPr/>
          <p:nvPr/>
        </p:nvPicPr>
        <p:blipFill>
          <a:blip r:embed="rId3" cstate="print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113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2"/>
          <p:cNvSpPr/>
          <p:nvPr/>
        </p:nvSpPr>
        <p:spPr>
          <a:xfrm>
            <a:off x="2037960" y="254520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5468"/>
              </a:lnSpc>
            </a:pPr>
            <a:r>
              <a:rPr lang="en-IN" sz="438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Result</a:t>
            </a:r>
            <a:endParaRPr lang="en-IN" sz="438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2037960" y="3683880"/>
            <a:ext cx="10554120" cy="1999800"/>
          </a:xfrm>
          <a:prstGeom prst="roundRect">
            <a:avLst>
              <a:gd name="adj" fmla="val 4999"/>
            </a:avLst>
          </a:prstGeom>
          <a:noFill/>
          <a:ln w="75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4"/>
          <p:cNvSpPr/>
          <p:nvPr/>
        </p:nvSpPr>
        <p:spPr>
          <a:xfrm>
            <a:off x="2045520" y="3691800"/>
            <a:ext cx="10537920" cy="636840"/>
          </a:xfrm>
          <a:prstGeom prst="rect">
            <a:avLst/>
          </a:prstGeom>
          <a:solidFill>
            <a:srgbClr val="FFFFFF">
              <a:alpha val="4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CustomShape 5"/>
          <p:cNvSpPr/>
          <p:nvPr/>
        </p:nvSpPr>
        <p:spPr>
          <a:xfrm>
            <a:off x="2268720" y="3832560"/>
            <a:ext cx="3063960" cy="35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Mitigated Risks</a:t>
            </a:r>
            <a:endParaRPr lang="en-IN" sz="1750" b="0" strike="noStrike" spc="-1">
              <a:latin typeface="Arial"/>
            </a:endParaRPr>
          </a:p>
        </p:txBody>
      </p:sp>
      <p:sp>
        <p:nvSpPr>
          <p:cNvPr id="118" name="CustomShape 6"/>
          <p:cNvSpPr/>
          <p:nvPr/>
        </p:nvSpPr>
        <p:spPr>
          <a:xfrm>
            <a:off x="5784840" y="3832560"/>
            <a:ext cx="3060000" cy="35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Enhanced Security</a:t>
            </a:r>
            <a:endParaRPr lang="en-IN" sz="1750" b="0" strike="noStrike" spc="-1">
              <a:latin typeface="Arial"/>
            </a:endParaRPr>
          </a:p>
        </p:txBody>
      </p:sp>
      <p:sp>
        <p:nvSpPr>
          <p:cNvPr id="119" name="CustomShape 7"/>
          <p:cNvSpPr/>
          <p:nvPr/>
        </p:nvSpPr>
        <p:spPr>
          <a:xfrm>
            <a:off x="9297360" y="3832560"/>
            <a:ext cx="3063960" cy="35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User Confidence</a:t>
            </a:r>
            <a:endParaRPr lang="en-IN" sz="1750" b="0" strike="noStrike" spc="-1">
              <a:latin typeface="Arial"/>
            </a:endParaRPr>
          </a:p>
        </p:txBody>
      </p:sp>
      <p:sp>
        <p:nvSpPr>
          <p:cNvPr id="120" name="CustomShape 8"/>
          <p:cNvSpPr/>
          <p:nvPr/>
        </p:nvSpPr>
        <p:spPr>
          <a:xfrm>
            <a:off x="2045520" y="4328640"/>
            <a:ext cx="10537920" cy="1347480"/>
          </a:xfrm>
          <a:prstGeom prst="rect">
            <a:avLst/>
          </a:prstGeom>
          <a:solidFill>
            <a:srgbClr val="000000">
              <a:alpha val="4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9"/>
          <p:cNvSpPr/>
          <p:nvPr/>
        </p:nvSpPr>
        <p:spPr>
          <a:xfrm>
            <a:off x="2268720" y="4469760"/>
            <a:ext cx="3063960" cy="106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Reduced incidents of data breaches and unauthorized access.</a:t>
            </a:r>
            <a:endParaRPr lang="en-IN" sz="1750" b="0" strike="noStrike" spc="-1">
              <a:latin typeface="Arial"/>
            </a:endParaRPr>
          </a:p>
        </p:txBody>
      </p:sp>
      <p:sp>
        <p:nvSpPr>
          <p:cNvPr id="122" name="CustomShape 10"/>
          <p:cNvSpPr/>
          <p:nvPr/>
        </p:nvSpPr>
        <p:spPr>
          <a:xfrm>
            <a:off x="5784840" y="4469760"/>
            <a:ext cx="3060000" cy="106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Improved overall cybersecurity posture and resilience to attacks.</a:t>
            </a:r>
            <a:endParaRPr lang="en-IN" sz="1750" b="0" strike="noStrike" spc="-1">
              <a:latin typeface="Arial"/>
            </a:endParaRPr>
          </a:p>
        </p:txBody>
      </p:sp>
      <p:sp>
        <p:nvSpPr>
          <p:cNvPr id="123" name="CustomShape 11"/>
          <p:cNvSpPr/>
          <p:nvPr/>
        </p:nvSpPr>
        <p:spPr>
          <a:xfrm>
            <a:off x="9297360" y="4469760"/>
            <a:ext cx="3063960" cy="106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Increased trust and confidence in the security of digital systems.</a:t>
            </a:r>
            <a:endParaRPr lang="en-IN" sz="175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age 0"/>
          <p:cNvPicPr/>
          <p:nvPr/>
        </p:nvPicPr>
        <p:blipFill>
          <a:blip r:embed="rId3" cstate="print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125" name="CustomShape 1"/>
          <p:cNvSpPr/>
          <p:nvPr/>
        </p:nvSpPr>
        <p:spPr>
          <a:xfrm>
            <a:off x="0" y="0"/>
            <a:ext cx="14630040" cy="823140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CustomShape 2"/>
          <p:cNvSpPr/>
          <p:nvPr/>
        </p:nvSpPr>
        <p:spPr>
          <a:xfrm>
            <a:off x="2043000" y="610560"/>
            <a:ext cx="5549400" cy="69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5462"/>
              </a:lnSpc>
            </a:pPr>
            <a:r>
              <a:rPr lang="en-IN" sz="437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Output Image:</a:t>
            </a:r>
            <a:endParaRPr lang="en-IN" sz="4370" b="0" strike="noStrike" spc="-1">
              <a:latin typeface="Arial"/>
            </a:endParaRPr>
          </a:p>
        </p:txBody>
      </p:sp>
      <p:sp>
        <p:nvSpPr>
          <p:cNvPr id="128" name="CustomShape 3"/>
          <p:cNvSpPr/>
          <p:nvPr/>
        </p:nvSpPr>
        <p:spPr>
          <a:xfrm>
            <a:off x="2043000" y="7266240"/>
            <a:ext cx="10544400" cy="35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11C5C3E8-C2AD-8615-0F63-3D6700AE35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38220" y="1687692"/>
            <a:ext cx="9753600" cy="5194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mage 0"/>
          <p:cNvPicPr/>
          <p:nvPr/>
        </p:nvPicPr>
        <p:blipFill>
          <a:blip r:embed="rId3" cstate="print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130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2" name="CustomShape 2"/>
          <p:cNvSpPr/>
          <p:nvPr/>
        </p:nvSpPr>
        <p:spPr>
          <a:xfrm>
            <a:off x="4490640" y="148356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5468"/>
              </a:lnSpc>
            </a:pPr>
            <a:r>
              <a:rPr lang="en-IN" sz="438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Conclusion</a:t>
            </a:r>
            <a:endParaRPr lang="en-IN" sz="4380" b="0" strike="noStrike" spc="-1">
              <a:latin typeface="Arial"/>
            </a:endParaRPr>
          </a:p>
        </p:txBody>
      </p:sp>
      <p:sp>
        <p:nvSpPr>
          <p:cNvPr id="133" name="CustomShape 3"/>
          <p:cNvSpPr/>
          <p:nvPr/>
        </p:nvSpPr>
        <p:spPr>
          <a:xfrm>
            <a:off x="4490640" y="2511360"/>
            <a:ext cx="4541760" cy="2361240"/>
          </a:xfrm>
          <a:prstGeom prst="roundRect">
            <a:avLst>
              <a:gd name="adj" fmla="val 4234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4"/>
          <p:cNvSpPr/>
          <p:nvPr/>
        </p:nvSpPr>
        <p:spPr>
          <a:xfrm>
            <a:off x="4720680" y="2741040"/>
            <a:ext cx="320652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Continuous Adaptation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135" name="CustomShape 5"/>
          <p:cNvSpPr/>
          <p:nvPr/>
        </p:nvSpPr>
        <p:spPr>
          <a:xfrm>
            <a:off x="4720680" y="3221640"/>
            <a:ext cx="4082040" cy="106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Adapting to evolving cyber threats requires a sustained and proactive approach.</a:t>
            </a:r>
            <a:endParaRPr lang="en-IN" sz="1750" b="0" strike="noStrike" spc="-1">
              <a:latin typeface="Arial"/>
            </a:endParaRPr>
          </a:p>
        </p:txBody>
      </p:sp>
      <p:sp>
        <p:nvSpPr>
          <p:cNvPr id="136" name="CustomShape 6"/>
          <p:cNvSpPr/>
          <p:nvPr/>
        </p:nvSpPr>
        <p:spPr>
          <a:xfrm>
            <a:off x="9255240" y="2511360"/>
            <a:ext cx="4541760" cy="2361240"/>
          </a:xfrm>
          <a:prstGeom prst="roundRect">
            <a:avLst>
              <a:gd name="adj" fmla="val 4234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7"/>
          <p:cNvSpPr/>
          <p:nvPr/>
        </p:nvSpPr>
        <p:spPr>
          <a:xfrm>
            <a:off x="9484920" y="2741040"/>
            <a:ext cx="283356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Collaborative Efforts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138" name="CustomShape 8"/>
          <p:cNvSpPr/>
          <p:nvPr/>
        </p:nvSpPr>
        <p:spPr>
          <a:xfrm>
            <a:off x="9484920" y="3221640"/>
            <a:ext cx="4082040" cy="142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Collaboration between security experts, organizations, and individuals is essential for comprehensive defense strategies.</a:t>
            </a:r>
            <a:endParaRPr lang="en-IN" sz="1750" b="0" strike="noStrike" spc="-1">
              <a:latin typeface="Arial"/>
            </a:endParaRPr>
          </a:p>
        </p:txBody>
      </p:sp>
      <p:sp>
        <p:nvSpPr>
          <p:cNvPr id="139" name="CustomShape 9"/>
          <p:cNvSpPr/>
          <p:nvPr/>
        </p:nvSpPr>
        <p:spPr>
          <a:xfrm>
            <a:off x="4490640" y="5095080"/>
            <a:ext cx="9306000" cy="1650600"/>
          </a:xfrm>
          <a:prstGeom prst="roundRect">
            <a:avLst>
              <a:gd name="adj" fmla="val 6057"/>
            </a:avLst>
          </a:prstGeom>
          <a:solidFill>
            <a:srgbClr val="CCEEFF"/>
          </a:solidFill>
          <a:ln w="7560">
            <a:solidFill>
              <a:srgbClr val="B2D4E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0" name="CustomShape 10"/>
          <p:cNvSpPr/>
          <p:nvPr/>
        </p:nvSpPr>
        <p:spPr>
          <a:xfrm>
            <a:off x="4720680" y="5324760"/>
            <a:ext cx="309348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Educational Initiatives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141" name="CustomShape 11"/>
          <p:cNvSpPr/>
          <p:nvPr/>
        </p:nvSpPr>
        <p:spPr>
          <a:xfrm>
            <a:off x="4720680" y="5805360"/>
            <a:ext cx="8846640" cy="710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Education and awareness programs form the foundation of a secure digital environment for all.</a:t>
            </a:r>
            <a:endParaRPr lang="en-IN" sz="175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 0"/>
          <p:cNvPicPr/>
          <p:nvPr/>
        </p:nvPicPr>
        <p:blipFill>
          <a:blip r:embed="rId3" cstate="print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143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4" name="CustomShape 2"/>
          <p:cNvSpPr/>
          <p:nvPr/>
        </p:nvSpPr>
        <p:spPr>
          <a:xfrm>
            <a:off x="2037960" y="1731960"/>
            <a:ext cx="5554800" cy="69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5468"/>
              </a:lnSpc>
            </a:pPr>
            <a:r>
              <a:rPr lang="en-IN" sz="4380" b="1" strike="noStrike" spc="-1">
                <a:solidFill>
                  <a:srgbClr val="000000"/>
                </a:solidFill>
                <a:latin typeface="p22-mackinac-pro"/>
                <a:ea typeface="p22-mackinac-pro"/>
              </a:rPr>
              <a:t>Future Scope</a:t>
            </a:r>
            <a:endParaRPr lang="en-IN" sz="4380" b="0" strike="noStrike" spc="-1">
              <a:latin typeface="Arial"/>
            </a:endParaRPr>
          </a:p>
        </p:txBody>
      </p:sp>
      <p:pic>
        <p:nvPicPr>
          <p:cNvPr id="145" name="Image 1"/>
          <p:cNvPicPr/>
          <p:nvPr/>
        </p:nvPicPr>
        <p:blipFill>
          <a:blip r:embed="rId4" cstate="print"/>
          <a:stretch/>
        </p:blipFill>
        <p:spPr>
          <a:xfrm>
            <a:off x="2037960" y="2871000"/>
            <a:ext cx="443880" cy="443880"/>
          </a:xfrm>
          <a:prstGeom prst="rect">
            <a:avLst/>
          </a:prstGeom>
          <a:ln>
            <a:noFill/>
          </a:ln>
        </p:spPr>
      </p:pic>
      <p:sp>
        <p:nvSpPr>
          <p:cNvPr id="146" name="CustomShape 3"/>
          <p:cNvSpPr/>
          <p:nvPr/>
        </p:nvSpPr>
        <p:spPr>
          <a:xfrm>
            <a:off x="2037960" y="3537360"/>
            <a:ext cx="2388240" cy="34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Innovation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147" name="CustomShape 4"/>
          <p:cNvSpPr/>
          <p:nvPr/>
        </p:nvSpPr>
        <p:spPr>
          <a:xfrm>
            <a:off x="2037960" y="4017600"/>
            <a:ext cx="2388240" cy="177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Pioneering innovative solutions to combat emerging cyber threats and vulnerabilities.</a:t>
            </a:r>
            <a:endParaRPr lang="en-IN" sz="1750" b="0" strike="noStrike" spc="-1">
              <a:latin typeface="Arial"/>
            </a:endParaRPr>
          </a:p>
        </p:txBody>
      </p:sp>
      <p:pic>
        <p:nvPicPr>
          <p:cNvPr id="148" name="Image 2"/>
          <p:cNvPicPr/>
          <p:nvPr/>
        </p:nvPicPr>
        <p:blipFill>
          <a:blip r:embed="rId5" cstate="print"/>
          <a:stretch/>
        </p:blipFill>
        <p:spPr>
          <a:xfrm>
            <a:off x="4759920" y="2871000"/>
            <a:ext cx="443880" cy="443880"/>
          </a:xfrm>
          <a:prstGeom prst="rect">
            <a:avLst/>
          </a:prstGeom>
          <a:ln>
            <a:noFill/>
          </a:ln>
        </p:spPr>
      </p:pic>
      <p:sp>
        <p:nvSpPr>
          <p:cNvPr id="149" name="CustomShape 5"/>
          <p:cNvSpPr/>
          <p:nvPr/>
        </p:nvSpPr>
        <p:spPr>
          <a:xfrm>
            <a:off x="4759920" y="3537360"/>
            <a:ext cx="2388240" cy="69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Technological Advancements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150" name="CustomShape 6"/>
          <p:cNvSpPr/>
          <p:nvPr/>
        </p:nvSpPr>
        <p:spPr>
          <a:xfrm>
            <a:off x="4759920" y="4365000"/>
            <a:ext cx="2388240" cy="2131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Exploring cutting-edge technologies to enhance cybersecurity frameworks and defenses.</a:t>
            </a:r>
            <a:endParaRPr lang="en-IN" sz="1750" b="0" strike="noStrike" spc="-1">
              <a:latin typeface="Arial"/>
            </a:endParaRPr>
          </a:p>
        </p:txBody>
      </p:sp>
      <p:pic>
        <p:nvPicPr>
          <p:cNvPr id="151" name="Image 3"/>
          <p:cNvPicPr/>
          <p:nvPr/>
        </p:nvPicPr>
        <p:blipFill>
          <a:blip r:embed="rId6" cstate="print"/>
          <a:stretch/>
        </p:blipFill>
        <p:spPr>
          <a:xfrm>
            <a:off x="7481880" y="2871000"/>
            <a:ext cx="443880" cy="443880"/>
          </a:xfrm>
          <a:prstGeom prst="rect">
            <a:avLst/>
          </a:prstGeom>
          <a:ln>
            <a:noFill/>
          </a:ln>
        </p:spPr>
      </p:pic>
      <p:sp>
        <p:nvSpPr>
          <p:cNvPr id="152" name="CustomShape 7"/>
          <p:cNvSpPr/>
          <p:nvPr/>
        </p:nvSpPr>
        <p:spPr>
          <a:xfrm>
            <a:off x="7481880" y="3537360"/>
            <a:ext cx="2388240" cy="69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Ongoing Research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153" name="CustomShape 8"/>
          <p:cNvSpPr/>
          <p:nvPr/>
        </p:nvSpPr>
        <p:spPr>
          <a:xfrm>
            <a:off x="7481880" y="4365000"/>
            <a:ext cx="2388240" cy="1421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Continuing research to stay ahead of new keylogger tactics and security challenges.</a:t>
            </a:r>
            <a:endParaRPr lang="en-IN" sz="1750" b="0" strike="noStrike" spc="-1">
              <a:latin typeface="Arial"/>
            </a:endParaRPr>
          </a:p>
        </p:txBody>
      </p:sp>
      <p:pic>
        <p:nvPicPr>
          <p:cNvPr id="154" name="Image 4"/>
          <p:cNvPicPr/>
          <p:nvPr/>
        </p:nvPicPr>
        <p:blipFill>
          <a:blip r:embed="rId7" cstate="print"/>
          <a:stretch/>
        </p:blipFill>
        <p:spPr>
          <a:xfrm>
            <a:off x="10203480" y="2871000"/>
            <a:ext cx="443880" cy="443880"/>
          </a:xfrm>
          <a:prstGeom prst="rect">
            <a:avLst/>
          </a:prstGeom>
          <a:ln>
            <a:noFill/>
          </a:ln>
        </p:spPr>
      </p:pic>
      <p:sp>
        <p:nvSpPr>
          <p:cNvPr id="155" name="CustomShape 9"/>
          <p:cNvSpPr/>
          <p:nvPr/>
        </p:nvSpPr>
        <p:spPr>
          <a:xfrm>
            <a:off x="10203480" y="3537360"/>
            <a:ext cx="2388240" cy="69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33"/>
              </a:lnSpc>
            </a:pPr>
            <a:r>
              <a:rPr lang="en-IN" sz="2190" b="1" strike="noStrike" spc="-1">
                <a:solidFill>
                  <a:srgbClr val="272525"/>
                </a:solidFill>
                <a:latin typeface="p22-mackinac-pro"/>
                <a:ea typeface="p22-mackinac-pro"/>
              </a:rPr>
              <a:t>Global Collaboration</a:t>
            </a:r>
            <a:endParaRPr lang="en-IN" sz="2190" b="0" strike="noStrike" spc="-1">
              <a:latin typeface="Arial"/>
            </a:endParaRPr>
          </a:p>
        </p:txBody>
      </p:sp>
      <p:sp>
        <p:nvSpPr>
          <p:cNvPr id="156" name="CustomShape 10"/>
          <p:cNvSpPr/>
          <p:nvPr/>
        </p:nvSpPr>
        <p:spPr>
          <a:xfrm>
            <a:off x="10203480" y="4365000"/>
            <a:ext cx="2388240" cy="177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ts val="2798"/>
              </a:lnSpc>
            </a:pPr>
            <a:r>
              <a:rPr lang="en-IN" sz="1750" b="0" strike="noStrike" spc="-1">
                <a:solidFill>
                  <a:srgbClr val="272525"/>
                </a:solidFill>
                <a:latin typeface="Eudoxus Sans"/>
                <a:ea typeface="Eudoxus Sans"/>
              </a:rPr>
              <a:t>Fostering global collaboration to address keylogger threats on an international scale.</a:t>
            </a:r>
            <a:endParaRPr lang="en-IN" sz="175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376</Words>
  <Application>Microsoft Office PowerPoint</Application>
  <PresentationFormat>Custom</PresentationFormat>
  <Paragraphs>71</Paragraphs>
  <Slides>10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dc:description/>
  <cp:lastModifiedBy>admin</cp:lastModifiedBy>
  <cp:revision>4</cp:revision>
  <dcterms:created xsi:type="dcterms:W3CDTF">2024-04-02T07:13:32Z</dcterms:created>
  <dcterms:modified xsi:type="dcterms:W3CDTF">2024-04-24T13:05:47Z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PptxGenJS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9</vt:i4>
  </property>
  <property fmtid="{D5CDD505-2E9C-101B-9397-08002B2CF9AE}" pid="9" name="PresentationFormat">
    <vt:lpwstr>On-screen Show (16:9)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9</vt:i4>
  </property>
</Properties>
</file>